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24"/>
  </p:notesMasterIdLst>
  <p:sldIdLst>
    <p:sldId id="256" r:id="rId2"/>
    <p:sldId id="257" r:id="rId3"/>
    <p:sldId id="258" r:id="rId4"/>
    <p:sldId id="276" r:id="rId5"/>
    <p:sldId id="277" r:id="rId6"/>
    <p:sldId id="261" r:id="rId7"/>
    <p:sldId id="266" r:id="rId8"/>
    <p:sldId id="262" r:id="rId9"/>
    <p:sldId id="279" r:id="rId10"/>
    <p:sldId id="270" r:id="rId11"/>
    <p:sldId id="268" r:id="rId12"/>
    <p:sldId id="267" r:id="rId13"/>
    <p:sldId id="263" r:id="rId14"/>
    <p:sldId id="264" r:id="rId15"/>
    <p:sldId id="265" r:id="rId16"/>
    <p:sldId id="273" r:id="rId17"/>
    <p:sldId id="280" r:id="rId18"/>
    <p:sldId id="281" r:id="rId19"/>
    <p:sldId id="282" r:id="rId20"/>
    <p:sldId id="283" r:id="rId21"/>
    <p:sldId id="284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2621" autoAdjust="0"/>
  </p:normalViewPr>
  <p:slideViewPr>
    <p:cSldViewPr snapToGrid="0">
      <p:cViewPr varScale="1">
        <p:scale>
          <a:sx n="69" d="100"/>
          <a:sy n="69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92C62-4EDE-48C0-A8E9-F05660212F7E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4A8-2AAA-4D79-A58D-E7E68E47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luồng</a:t>
            </a:r>
            <a:r>
              <a:rPr lang="en-US" baseline="0" dirty="0" smtClean="0"/>
              <a:t> search – appointment, accept – contract - extend contract, Repair request,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service: appointment, rental</a:t>
            </a:r>
            <a:r>
              <a:rPr lang="en-US" baseline="0" dirty="0" smtClean="0"/>
              <a:t> and repair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4A8-2AAA-4D79-A58D-E7E68E479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2FA6-9BA6-4B4F-AE99-90F88A80269F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5EE82-0FFF-48EF-A2C5-439DDF04C83A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3584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2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6113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541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433C-D46C-4579-BA0E-9196B0E6405F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B77D-A250-46E0-8E18-5D6B20B958BC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F036-4857-477E-B0F3-EAA76BF3A87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3987-67D6-4BA4-BB64-1545821A185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2143-AB3E-4E00-B751-45DFC36EE7D7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BC1-D257-4CD1-AE6A-5EF434EDB6B6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5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20D6-77F2-4F2A-9CED-5B969CE825E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0B28-0126-4489-BE46-FE8F1A875EAE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8F51-8563-4462-A6AE-448EB912F18A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5513-9A19-4147-B38C-FC727D50D8AB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6D9D-800F-49BB-8FF9-94A9F32541C8}" type="datetime1">
              <a:rPr lang="en-US" smtClean="0"/>
              <a:t>8/20/2015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nphongchothuequan1.com.vn/" TargetMode="External"/><Relationship Id="rId5" Type="http://schemas.openxmlformats.org/officeDocument/2006/relationships/hyperlink" Target="http://vanphonggiatotchothue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72" y="3090332"/>
            <a:ext cx="6786390" cy="960501"/>
          </a:xfrm>
        </p:spPr>
        <p:txBody>
          <a:bodyPr>
            <a:normAutofit/>
          </a:bodyPr>
          <a:lstStyle/>
          <a:p>
            <a:r>
              <a:rPr lang="en-US" dirty="0" smtClean="0"/>
              <a:t>Office Rental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021" y="4050834"/>
            <a:ext cx="4237560" cy="19513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Supervisor: 	Mr. 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Members : </a:t>
            </a:r>
            <a:r>
              <a:rPr lang="en-US" dirty="0" smtClean="0">
                <a:solidFill>
                  <a:schemeClr val="tx1"/>
                </a:solidFill>
              </a:rPr>
              <a:t>	Lê </a:t>
            </a:r>
            <a:r>
              <a:rPr lang="en-US" dirty="0" err="1" smtClean="0">
                <a:solidFill>
                  <a:schemeClr val="tx1"/>
                </a:solidFill>
              </a:rPr>
              <a:t>Xuân</a:t>
            </a:r>
            <a:r>
              <a:rPr lang="en-US" dirty="0" smtClean="0">
                <a:solidFill>
                  <a:schemeClr val="tx1"/>
                </a:solidFill>
              </a:rPr>
              <a:t> Tiến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Vũ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Quốc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Trương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err="1" smtClean="0">
                <a:solidFill>
                  <a:schemeClr val="tx1"/>
                </a:solidFill>
              </a:rPr>
              <a:t>Trần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Tuấn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631" y="1588616"/>
            <a:ext cx="378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Capstone Project Defense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54" y="312642"/>
            <a:ext cx="469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Extend and Return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2" y="22522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1" y="3298357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20906900">
            <a:off x="2568508" y="4443549"/>
            <a:ext cx="2279766" cy="44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89757">
            <a:off x="2566118" y="3181443"/>
            <a:ext cx="2210394" cy="414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4884" y="39275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0732" y="32430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94554">
            <a:off x="2937766" y="284455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7" y="4359422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4145" y="535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5629" y="5187435"/>
            <a:ext cx="396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Check, </a:t>
            </a:r>
            <a:r>
              <a:rPr lang="en-US" sz="1600" dirty="0"/>
              <a:t>then Accept or cancel request</a:t>
            </a:r>
          </a:p>
        </p:txBody>
      </p:sp>
    </p:spTree>
    <p:extLst>
      <p:ext uri="{BB962C8B-B14F-4D97-AF65-F5344CB8AC3E}">
        <p14:creationId xmlns:p14="http://schemas.microsoft.com/office/powerpoint/2010/main" val="12183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/>
      <p:bldP spid="31" grpId="0"/>
      <p:bldP spid="28" grpId="0"/>
      <p:bldP spid="35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16" y="3423974"/>
            <a:ext cx="989983" cy="989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0" y="3446893"/>
            <a:ext cx="1159106" cy="967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4531" y="45833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644" y="4512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flipV="1">
            <a:off x="3350619" y="3918965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7" y="259644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Management</a:t>
            </a:r>
            <a:endParaRPr lang="vi-V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89501" y="4853628"/>
            <a:ext cx="2352381" cy="163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8842" y="435754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1919" y="6304002"/>
            <a:ext cx="13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 item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208413"/>
            <a:ext cx="1355038" cy="1302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15" y="3143487"/>
            <a:ext cx="1220586" cy="122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440" y="441963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5523" y="26273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6717" y="928328"/>
            <a:ext cx="1015629" cy="12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139" y="4417837"/>
            <a:ext cx="1638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05" y="1901649"/>
            <a:ext cx="125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83" y="3344952"/>
            <a:ext cx="989983" cy="989983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175225" flipV="1">
            <a:off x="4712156" y="2997050"/>
            <a:ext cx="2579584" cy="24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5815611" flipV="1">
            <a:off x="3391506" y="2788276"/>
            <a:ext cx="804630" cy="2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5043945" y="4020535"/>
            <a:ext cx="2169655" cy="235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26926" flipV="1">
            <a:off x="4778836" y="4929596"/>
            <a:ext cx="2314579" cy="268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2664207" flipV="1">
            <a:off x="2165279" y="3038403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84337" flipV="1">
            <a:off x="2221723" y="4517248"/>
            <a:ext cx="1335915" cy="26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188984" flipV="1">
            <a:off x="3865594" y="4930784"/>
            <a:ext cx="630888" cy="224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65907" y="6488668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37489" y="2202340"/>
            <a:ext cx="10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1462" y="3702787"/>
            <a:ext cx="84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Rental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5952" y="627665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30" y="5356476"/>
            <a:ext cx="1494762" cy="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 fontAlgn="base"/>
            <a:r>
              <a:rPr lang="vi-VN" dirty="0" smtClean="0"/>
              <a:t>Providing </a:t>
            </a:r>
            <a:r>
              <a:rPr lang="vi-VN" dirty="0"/>
              <a:t>search engines criteria: price, location</a:t>
            </a:r>
            <a:r>
              <a:rPr lang="en-US" dirty="0"/>
              <a:t>, amenities</a:t>
            </a:r>
            <a:r>
              <a:rPr lang="vi-VN" dirty="0"/>
              <a:t>...</a:t>
            </a:r>
            <a:endParaRPr lang="en-US" dirty="0"/>
          </a:p>
          <a:p>
            <a:pPr lvl="1" fontAlgn="base"/>
            <a:r>
              <a:rPr lang="vi-VN" dirty="0"/>
              <a:t>Providing full information about the office. Support map for </a:t>
            </a:r>
            <a:r>
              <a:rPr lang="vi-VN" dirty="0" smtClean="0"/>
              <a:t>customers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Making an appointment easily.</a:t>
            </a:r>
            <a:endParaRPr lang="en-US" dirty="0"/>
          </a:p>
          <a:p>
            <a:pPr lvl="1" fontAlgn="base"/>
            <a:r>
              <a:rPr lang="en-US" dirty="0" smtClean="0"/>
              <a:t>Manage contract </a:t>
            </a:r>
            <a:r>
              <a:rPr lang="en-US" dirty="0" smtClean="0"/>
              <a:t>easily.</a:t>
            </a:r>
            <a:endParaRPr lang="en-US" dirty="0"/>
          </a:p>
          <a:p>
            <a:pPr lvl="1" fontAlgn="base"/>
            <a:r>
              <a:rPr lang="en-US" dirty="0" smtClean="0"/>
              <a:t>The customer’s requests are automatically suggest by system.</a:t>
            </a:r>
            <a:endParaRPr lang="en-US" dirty="0"/>
          </a:p>
          <a:p>
            <a:pPr lvl="1" fontAlgn="base"/>
            <a:r>
              <a:rPr lang="en-US" dirty="0" smtClean="0"/>
              <a:t>Helping staff easily to manage and update their jobs by mobile application.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Cons:</a:t>
            </a:r>
          </a:p>
          <a:p>
            <a:pPr lvl="1" fontAlgn="base"/>
            <a:r>
              <a:rPr lang="en-US" dirty="0" smtClean="0"/>
              <a:t>Owner of</a:t>
            </a:r>
            <a:r>
              <a:rPr lang="vi-VN" dirty="0" smtClean="0"/>
              <a:t> </a:t>
            </a:r>
            <a:r>
              <a:rPr lang="vi-VN" dirty="0"/>
              <a:t>the office must contact us to post their information.</a:t>
            </a:r>
            <a:endParaRPr lang="en-US" dirty="0"/>
          </a:p>
          <a:p>
            <a:pPr lvl="1" fontAlgn="base"/>
            <a:r>
              <a:rPr lang="vi-VN" dirty="0" smtClean="0"/>
              <a:t>The </a:t>
            </a:r>
            <a:r>
              <a:rPr lang="vi-VN" dirty="0"/>
              <a:t>function of notification system is limited.</a:t>
            </a:r>
            <a:endParaRPr lang="en-US" dirty="0"/>
          </a:p>
          <a:p>
            <a:pPr lvl="1"/>
            <a:r>
              <a:rPr lang="en-US" dirty="0" smtClean="0"/>
              <a:t>Only in Ho Chi Minh city.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for customer.</a:t>
            </a:r>
          </a:p>
          <a:p>
            <a:r>
              <a:rPr lang="en-US" dirty="0" smtClean="0"/>
              <a:t>Owner can </a:t>
            </a:r>
            <a:r>
              <a:rPr lang="en-US" dirty="0" smtClean="0"/>
              <a:t>create and manage their office.</a:t>
            </a:r>
          </a:p>
          <a:p>
            <a:r>
              <a:rPr lang="en-US" dirty="0" smtClean="0"/>
              <a:t>Extend system for different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0465" y="6041362"/>
            <a:ext cx="4622973" cy="365125"/>
          </a:xfrm>
        </p:spPr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711" y="1175176"/>
                <a:ext cx="866006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633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normalized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9" y="1748823"/>
                <a:ext cx="2797561" cy="6183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29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89" y="2720058"/>
            <a:ext cx="1611005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09" y="3598578"/>
            <a:ext cx="2186364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data in K groups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6317" y="4488671"/>
            <a:ext cx="1841149" cy="602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mean of each group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159" y="5542698"/>
            <a:ext cx="2347465" cy="672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based on minimum distance to mean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4154093" y="4306403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changed?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4625888" y="5903359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6892" y="3968887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26892" y="5091385"/>
            <a:ext cx="0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2145345" y="4206097"/>
            <a:ext cx="1290293" cy="2727202"/>
          </a:xfrm>
          <a:prstGeom prst="bentConnector4">
            <a:avLst>
              <a:gd name="adj1" fmla="val -21525"/>
              <a:gd name="adj2" fmla="val 71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95494" y="5542698"/>
            <a:ext cx="5753" cy="36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V="1">
            <a:off x="3255730" y="2360886"/>
            <a:ext cx="116680" cy="37743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5"/>
          <p:cNvSpPr txBox="1"/>
          <p:nvPr/>
        </p:nvSpPr>
        <p:spPr>
          <a:xfrm>
            <a:off x="5143711" y="396888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Text Box 46"/>
          <p:cNvSpPr txBox="1"/>
          <p:nvPr/>
        </p:nvSpPr>
        <p:spPr>
          <a:xfrm>
            <a:off x="5279967" y="5451274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53768" y="847328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35658" y="1235255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3422" y="162318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79894" y="1359946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96967" y="16855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72276" y="2218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98749" y="2156581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60204" y="2859700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79894" y="259992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78113" y="2970537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33979" y="3136792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15767" y="3405223"/>
            <a:ext cx="124691" cy="124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58670" y="142229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32419" y="2570486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85942" y="2726683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30" idx="3"/>
            <a:endCxn id="40" idx="2"/>
          </p:cNvCxnSpPr>
          <p:nvPr/>
        </p:nvCxnSpPr>
        <p:spPr>
          <a:xfrm flipV="1">
            <a:off x="4778113" y="1492676"/>
            <a:ext cx="780557" cy="19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2"/>
            <a:endCxn id="41" idx="0"/>
          </p:cNvCxnSpPr>
          <p:nvPr/>
        </p:nvCxnSpPr>
        <p:spPr>
          <a:xfrm>
            <a:off x="4715768" y="1747873"/>
            <a:ext cx="187036" cy="82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2" idx="1"/>
          </p:cNvCxnSpPr>
          <p:nvPr/>
        </p:nvCxnSpPr>
        <p:spPr>
          <a:xfrm>
            <a:off x="4778113" y="1747873"/>
            <a:ext cx="1728444" cy="99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5616" y="1411351"/>
            <a:ext cx="140770" cy="140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43061" y="2251281"/>
            <a:ext cx="140770" cy="1407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94002" y="3064081"/>
            <a:ext cx="140770" cy="1407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9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32" grpId="1" animBg="1"/>
      <p:bldP spid="32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8" grpId="2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Current Situation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Proposed Solution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Project Features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Search Office - Request </a:t>
            </a:r>
            <a:r>
              <a:rPr lang="en-US" dirty="0"/>
              <a:t>Appointment - Create Contract</a:t>
            </a:r>
            <a:endParaRPr lang="en-US" dirty="0" smtClean="0"/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Office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/>
              <a:t>Extend and Return </a:t>
            </a:r>
            <a:r>
              <a:rPr lang="en-US" dirty="0" smtClean="0"/>
              <a:t>contract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Request Rental/ Repair 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US" dirty="0" smtClean="0"/>
              <a:t>Statistic and Management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Pros and Cons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Future Development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8124" y="644340"/>
            <a:ext cx="3916390" cy="3040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0014" y="1032267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778" y="1420194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4250" y="1156958"/>
            <a:ext cx="124691" cy="1246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71323" y="14825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46632" y="2015939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73105" y="1953593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34560" y="2656712"/>
            <a:ext cx="124691" cy="124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54250" y="239693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52469" y="2767549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08335" y="2933804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90123" y="3202235"/>
            <a:ext cx="124691" cy="124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5"/>
          <p:cNvSpPr>
            <a:spLocks noGrp="1"/>
          </p:cNvSpPr>
          <p:nvPr>
            <p:ph type="title"/>
          </p:nvPr>
        </p:nvSpPr>
        <p:spPr>
          <a:xfrm>
            <a:off x="210626" y="152003"/>
            <a:ext cx="6347713" cy="695325"/>
          </a:xfrm>
        </p:spPr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268207" y="3019981"/>
            <a:ext cx="140770" cy="1407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0982" y="1875291"/>
            <a:ext cx="1311819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7147" y="2720058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</a:t>
            </a: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 point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3709" y="3598578"/>
            <a:ext cx="2186364" cy="519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lculate min K distance from query point to sample points 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owchart: Terminator 37"/>
          <p:cNvSpPr/>
          <p:nvPr/>
        </p:nvSpPr>
        <p:spPr>
          <a:xfrm>
            <a:off x="851533" y="880087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421139" y="1470266"/>
            <a:ext cx="5753" cy="40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426892" y="2245600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26892" y="3090366"/>
            <a:ext cx="0" cy="5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 smtClean="0"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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94" y="1875291"/>
                <a:ext cx="1090427" cy="372410"/>
              </a:xfrm>
              <a:prstGeom prst="rect">
                <a:avLst/>
              </a:prstGeom>
              <a:blipFill rotWithShape="0">
                <a:blip r:embed="rId2"/>
                <a:stretch>
                  <a:fillRect l="-505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34" idx="5"/>
            <a:endCxn id="13" idx="1"/>
          </p:cNvCxnSpPr>
          <p:nvPr/>
        </p:nvCxnSpPr>
        <p:spPr>
          <a:xfrm flipV="1">
            <a:off x="7388362" y="2719058"/>
            <a:ext cx="346198" cy="42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17" idx="3"/>
          </p:cNvCxnSpPr>
          <p:nvPr/>
        </p:nvCxnSpPr>
        <p:spPr>
          <a:xfrm flipH="1" flipV="1">
            <a:off x="6333026" y="2996150"/>
            <a:ext cx="935181" cy="9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/>
          <p:cNvSpPr/>
          <p:nvPr/>
        </p:nvSpPr>
        <p:spPr>
          <a:xfrm>
            <a:off x="373984" y="4592788"/>
            <a:ext cx="2094307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1 most frequency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stCxn id="37" idx="2"/>
            <a:endCxn id="52" idx="0"/>
          </p:cNvCxnSpPr>
          <p:nvPr/>
        </p:nvCxnSpPr>
        <p:spPr>
          <a:xfrm flipH="1">
            <a:off x="1421138" y="4118330"/>
            <a:ext cx="5753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Terminator 57"/>
          <p:cNvSpPr/>
          <p:nvPr/>
        </p:nvSpPr>
        <p:spPr>
          <a:xfrm>
            <a:off x="851532" y="6172285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59" name="Straight Arrow Connector 58"/>
          <p:cNvCxnSpPr>
            <a:stCxn id="52" idx="2"/>
            <a:endCxn id="58" idx="0"/>
          </p:cNvCxnSpPr>
          <p:nvPr/>
        </p:nvCxnSpPr>
        <p:spPr>
          <a:xfrm>
            <a:off x="1421138" y="5829083"/>
            <a:ext cx="0" cy="34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46"/>
          <p:cNvSpPr txBox="1"/>
          <p:nvPr/>
        </p:nvSpPr>
        <p:spPr>
          <a:xfrm>
            <a:off x="1505611" y="5815736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10633" y="5025780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min distance group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/>
          <p:cNvCxnSpPr>
            <a:stCxn id="52" idx="3"/>
            <a:endCxn id="63" idx="1"/>
          </p:cNvCxnSpPr>
          <p:nvPr/>
        </p:nvCxnSpPr>
        <p:spPr>
          <a:xfrm flipV="1">
            <a:off x="2468291" y="5210935"/>
            <a:ext cx="1042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3" idx="2"/>
            <a:endCxn id="58" idx="3"/>
          </p:cNvCxnSpPr>
          <p:nvPr/>
        </p:nvCxnSpPr>
        <p:spPr>
          <a:xfrm rot="5400000">
            <a:off x="2709918" y="4676915"/>
            <a:ext cx="1071286" cy="2509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45"/>
          <p:cNvSpPr txBox="1"/>
          <p:nvPr/>
        </p:nvSpPr>
        <p:spPr>
          <a:xfrm>
            <a:off x="2499558" y="4851427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2000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2" grpId="0"/>
      <p:bldP spid="52" grpId="0" animBg="1"/>
      <p:bldP spid="58" grpId="0" animBg="1"/>
      <p:bldP spid="60" grpId="0"/>
      <p:bldP spid="63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4465" y="0"/>
            <a:ext cx="6347713" cy="695325"/>
          </a:xfrm>
        </p:spPr>
        <p:txBody>
          <a:bodyPr/>
          <a:lstStyle/>
          <a:p>
            <a:r>
              <a:rPr lang="en-US" dirty="0" smtClean="0"/>
              <a:t>Suggest Schedule</a:t>
            </a:r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547311" y="2270094"/>
            <a:ext cx="1759162" cy="3703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147" y="3114861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day (?)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857287" y="551366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1" name="Straight Arrow Connector 10"/>
          <p:cNvCxnSpPr>
            <a:stCxn id="10" idx="2"/>
            <a:endCxn id="53" idx="0"/>
          </p:cNvCxnSpPr>
          <p:nvPr/>
        </p:nvCxnSpPr>
        <p:spPr>
          <a:xfrm flipH="1">
            <a:off x="1426892" y="1141545"/>
            <a:ext cx="1" cy="28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26892" y="2640403"/>
            <a:ext cx="0" cy="4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1421138" y="3485170"/>
            <a:ext cx="5754" cy="32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/>
          <p:cNvSpPr/>
          <p:nvPr/>
        </p:nvSpPr>
        <p:spPr>
          <a:xfrm>
            <a:off x="249200" y="3813171"/>
            <a:ext cx="2343876" cy="9879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staff in assign day?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7147" y="5129411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 assign to staff which have least jobs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7147" y="5886889"/>
            <a:ext cx="1979490" cy="429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 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Flowchart: Decision 16"/>
          <p:cNvSpPr/>
          <p:nvPr/>
        </p:nvSpPr>
        <p:spPr>
          <a:xfrm>
            <a:off x="3674788" y="5483334"/>
            <a:ext cx="2343876" cy="12362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Still have unassigned job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>
          <a:xfrm>
            <a:off x="1421138" y="4801120"/>
            <a:ext cx="5754" cy="3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6" idx="0"/>
          </p:cNvCxnSpPr>
          <p:nvPr/>
        </p:nvCxnSpPr>
        <p:spPr>
          <a:xfrm>
            <a:off x="1426892" y="5558597"/>
            <a:ext cx="0" cy="32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2416637" y="6101482"/>
            <a:ext cx="125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0"/>
            <a:endCxn id="7" idx="1"/>
          </p:cNvCxnSpPr>
          <p:nvPr/>
        </p:nvCxnSpPr>
        <p:spPr>
          <a:xfrm rot="16200000" flipV="1">
            <a:off x="1530189" y="2166797"/>
            <a:ext cx="3213240" cy="3419834"/>
          </a:xfrm>
          <a:prstGeom prst="bentConnector3">
            <a:avLst>
              <a:gd name="adj1" fmla="val 1071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957314" y="5801791"/>
            <a:ext cx="1139211" cy="59017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32" name="Straight Arrow Connector 31"/>
          <p:cNvCxnSpPr>
            <a:stCxn id="17" idx="3"/>
            <a:endCxn id="30" idx="1"/>
          </p:cNvCxnSpPr>
          <p:nvPr/>
        </p:nvCxnSpPr>
        <p:spPr>
          <a:xfrm flipV="1">
            <a:off x="6018664" y="6096881"/>
            <a:ext cx="938650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6"/>
          <p:cNvSpPr txBox="1"/>
          <p:nvPr/>
        </p:nvSpPr>
        <p:spPr>
          <a:xfrm>
            <a:off x="5952398" y="5788129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4" name="Text Box 45"/>
          <p:cNvSpPr txBox="1"/>
          <p:nvPr/>
        </p:nvSpPr>
        <p:spPr>
          <a:xfrm>
            <a:off x="4929447" y="5235875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5" name="Text Box 46"/>
          <p:cNvSpPr txBox="1"/>
          <p:nvPr/>
        </p:nvSpPr>
        <p:spPr>
          <a:xfrm>
            <a:off x="1562329" y="4782583"/>
            <a:ext cx="451849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45"/>
          <p:cNvSpPr txBox="1"/>
          <p:nvPr/>
        </p:nvSpPr>
        <p:spPr>
          <a:xfrm>
            <a:off x="2556276" y="3818274"/>
            <a:ext cx="503247" cy="4520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stCxn id="14" idx="3"/>
            <a:endCxn id="8" idx="0"/>
          </p:cNvCxnSpPr>
          <p:nvPr/>
        </p:nvCxnSpPr>
        <p:spPr>
          <a:xfrm flipH="1" flipV="1">
            <a:off x="1426892" y="3114861"/>
            <a:ext cx="1166184" cy="1192285"/>
          </a:xfrm>
          <a:prstGeom prst="bentConnector4">
            <a:avLst>
              <a:gd name="adj1" fmla="val -19602"/>
              <a:gd name="adj2" fmla="val 119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37147" y="1425224"/>
            <a:ext cx="1979490" cy="370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</a:t>
            </a:r>
            <a:endParaRPr lang="en-US" sz="12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>
            <a:stCxn id="53" idx="2"/>
            <a:endCxn id="7" idx="1"/>
          </p:cNvCxnSpPr>
          <p:nvPr/>
        </p:nvCxnSpPr>
        <p:spPr>
          <a:xfrm>
            <a:off x="1426892" y="1795533"/>
            <a:ext cx="0" cy="47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5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30" grpId="0" animBg="1"/>
      <p:bldP spid="33" grpId="0"/>
      <p:bldP spid="34" grpId="0"/>
      <p:bldP spid="35" grpId="0"/>
      <p:bldP spid="36" grpId="0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09599"/>
            <a:ext cx="6347714" cy="5095741"/>
          </a:xfrm>
        </p:spPr>
        <p:txBody>
          <a:bodyPr/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your listening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0154"/>
            <a:ext cx="6347714" cy="2051191"/>
          </a:xfrm>
        </p:spPr>
        <p:txBody>
          <a:bodyPr/>
          <a:lstStyle/>
          <a:p>
            <a:r>
              <a:rPr lang="en-US" dirty="0" smtClean="0"/>
              <a:t>There are a lot of office rental websites in Vietnam but most of those websites only provide information of offices.</a:t>
            </a:r>
          </a:p>
          <a:p>
            <a:r>
              <a:rPr lang="en-US" dirty="0" smtClean="0"/>
              <a:t>Lack of customer service.</a:t>
            </a:r>
          </a:p>
          <a:p>
            <a:r>
              <a:rPr lang="en-US" dirty="0" smtClean="0"/>
              <a:t>Managing contracts manually.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3337552"/>
            <a:ext cx="4285190" cy="201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52"/>
            <a:ext cx="4128655" cy="201076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09598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vanphonggiatotchothue.com</a:t>
            </a:r>
            <a:endParaRPr lang="en-US" sz="1200" dirty="0" smtClean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4433452" y="5512279"/>
            <a:ext cx="326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www.vanphongchothuequan1.com.vn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500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398888" y="1270000"/>
            <a:ext cx="1900260" cy="55202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30" y="3312957"/>
            <a:ext cx="1609950" cy="134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4" y="1534583"/>
            <a:ext cx="1081617" cy="1081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3" y="4231596"/>
            <a:ext cx="1286730" cy="1286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03" y="3480781"/>
            <a:ext cx="833000" cy="1292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29" y="5487924"/>
            <a:ext cx="1129384" cy="107205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532245" y="3225990"/>
            <a:ext cx="1054294" cy="38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1600201" y="1835260"/>
            <a:ext cx="1661921" cy="2729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166410" y="2699312"/>
            <a:ext cx="414867" cy="751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5486400" y="3829405"/>
            <a:ext cx="1139912" cy="3615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181412" y="5038045"/>
            <a:ext cx="347134" cy="454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3382520">
            <a:off x="841609" y="4069198"/>
            <a:ext cx="3140258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8528426">
            <a:off x="5300914" y="5010388"/>
            <a:ext cx="1347329" cy="33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36384" y="3222630"/>
            <a:ext cx="90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Belong to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5888" y="25277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5888" y="55170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02922" y="230976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78" y="1389956"/>
            <a:ext cx="855133" cy="8551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62711" y="467090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74471" y="474588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1691" y="648866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22590" y="1480322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676362" y="5437408"/>
            <a:ext cx="15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99356" y="3186396"/>
            <a:ext cx="120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 with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9509" y="2805401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310887" y="5079416"/>
            <a:ext cx="106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ORS’s Advantage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763837"/>
            <a:ext cx="1081617" cy="1081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903" y="375697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Owner</a:t>
            </a:r>
            <a:endParaRPr lang="en-US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76" y="2763837"/>
            <a:ext cx="1609950" cy="1343212"/>
          </a:xfrm>
        </p:spPr>
      </p:pic>
      <p:sp>
        <p:nvSpPr>
          <p:cNvPr id="9" name="TextBox 8"/>
          <p:cNvSpPr txBox="1"/>
          <p:nvPr/>
        </p:nvSpPr>
        <p:spPr>
          <a:xfrm>
            <a:off x="6700995" y="410704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10" name="Oval 9"/>
          <p:cNvSpPr/>
          <p:nvPr/>
        </p:nvSpPr>
        <p:spPr>
          <a:xfrm>
            <a:off x="1998133" y="2040282"/>
            <a:ext cx="2455334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sign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10255" y="3216964"/>
            <a:ext cx="17114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 amenities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19991" y="453062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 contract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53468" y="1418020"/>
            <a:ext cx="19912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Find suitable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47160" y="2634800"/>
            <a:ext cx="2267113" cy="5333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create appointment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12361" y="3827844"/>
            <a:ext cx="2945439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Easy to send rental/ repair request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47160" y="5007240"/>
            <a:ext cx="205849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Can request office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endCxn id="10" idx="3"/>
          </p:cNvCxnSpPr>
          <p:nvPr/>
        </p:nvCxnSpPr>
        <p:spPr>
          <a:xfrm flipV="1">
            <a:off x="1581624" y="2495567"/>
            <a:ext cx="776084" cy="63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2"/>
          </p:cNvCxnSpPr>
          <p:nvPr/>
        </p:nvCxnSpPr>
        <p:spPr>
          <a:xfrm>
            <a:off x="1581624" y="3435443"/>
            <a:ext cx="728631" cy="4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2" idx="1"/>
          </p:cNvCxnSpPr>
          <p:nvPr/>
        </p:nvCxnSpPr>
        <p:spPr>
          <a:xfrm>
            <a:off x="1491360" y="3877590"/>
            <a:ext cx="944376" cy="731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613400" y="1930400"/>
            <a:ext cx="831276" cy="1011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1"/>
            <a:endCxn id="14" idx="5"/>
          </p:cNvCxnSpPr>
          <p:nvPr/>
        </p:nvCxnSpPr>
        <p:spPr>
          <a:xfrm flipH="1" flipV="1">
            <a:off x="5582262" y="3090084"/>
            <a:ext cx="862414" cy="345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5" idx="6"/>
          </p:cNvCxnSpPr>
          <p:nvPr/>
        </p:nvCxnSpPr>
        <p:spPr>
          <a:xfrm flipH="1">
            <a:off x="5857800" y="3682893"/>
            <a:ext cx="722170" cy="41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6" idx="7"/>
          </p:cNvCxnSpPr>
          <p:nvPr/>
        </p:nvCxnSpPr>
        <p:spPr>
          <a:xfrm flipH="1">
            <a:off x="5404198" y="4085890"/>
            <a:ext cx="1040480" cy="999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03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3192"/>
            <a:ext cx="871888" cy="7274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Capstone Project Defense - Office Rental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767"/>
            <a:ext cx="1397000" cy="102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9" y="4622163"/>
            <a:ext cx="927100" cy="185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0" y="908476"/>
            <a:ext cx="855133" cy="85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47" y="2360304"/>
            <a:ext cx="813822" cy="772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5" y="4647078"/>
            <a:ext cx="813822" cy="7725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714605" y="127898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Search office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27435" y="1230210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office</a:t>
            </a:r>
          </a:p>
        </p:txBody>
      </p:sp>
      <p:sp>
        <p:nvSpPr>
          <p:cNvPr id="16" name="Oval 15"/>
          <p:cNvSpPr/>
          <p:nvPr/>
        </p:nvSpPr>
        <p:spPr>
          <a:xfrm>
            <a:off x="2356718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office</a:t>
            </a:r>
          </a:p>
        </p:txBody>
      </p:sp>
      <p:sp>
        <p:nvSpPr>
          <p:cNvPr id="17" name="Oval 16"/>
          <p:cNvSpPr/>
          <p:nvPr/>
        </p:nvSpPr>
        <p:spPr>
          <a:xfrm>
            <a:off x="2068028" y="2742272"/>
            <a:ext cx="193618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appointment</a:t>
            </a:r>
          </a:p>
        </p:txBody>
      </p:sp>
      <p:sp>
        <p:nvSpPr>
          <p:cNvPr id="18" name="Oval 17"/>
          <p:cNvSpPr/>
          <p:nvPr/>
        </p:nvSpPr>
        <p:spPr>
          <a:xfrm>
            <a:off x="4644346" y="1989193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Schedule request</a:t>
            </a:r>
          </a:p>
        </p:txBody>
      </p:sp>
      <p:sp>
        <p:nvSpPr>
          <p:cNvPr id="19" name="Oval 18"/>
          <p:cNvSpPr/>
          <p:nvPr/>
        </p:nvSpPr>
        <p:spPr>
          <a:xfrm>
            <a:off x="4162600" y="2684396"/>
            <a:ext cx="193970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appointment</a:t>
            </a:r>
          </a:p>
        </p:txBody>
      </p:sp>
      <p:sp>
        <p:nvSpPr>
          <p:cNvPr id="20" name="Oval 19"/>
          <p:cNvSpPr/>
          <p:nvPr/>
        </p:nvSpPr>
        <p:spPr>
          <a:xfrm>
            <a:off x="2268400" y="3495351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contract</a:t>
            </a:r>
          </a:p>
        </p:txBody>
      </p:sp>
      <p:sp>
        <p:nvSpPr>
          <p:cNvPr id="21" name="Oval 20"/>
          <p:cNvSpPr/>
          <p:nvPr/>
        </p:nvSpPr>
        <p:spPr>
          <a:xfrm>
            <a:off x="4826068" y="3354186"/>
            <a:ext cx="1473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contract</a:t>
            </a:r>
          </a:p>
        </p:txBody>
      </p:sp>
      <p:sp>
        <p:nvSpPr>
          <p:cNvPr id="22" name="Oval 21"/>
          <p:cNvSpPr/>
          <p:nvPr/>
        </p:nvSpPr>
        <p:spPr>
          <a:xfrm>
            <a:off x="3258978" y="4704577"/>
            <a:ext cx="1958785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appointment</a:t>
            </a:r>
          </a:p>
        </p:txBody>
      </p:sp>
      <p:sp>
        <p:nvSpPr>
          <p:cNvPr id="23" name="Oval 22"/>
          <p:cNvSpPr/>
          <p:nvPr/>
        </p:nvSpPr>
        <p:spPr>
          <a:xfrm>
            <a:off x="2911474" y="5677544"/>
            <a:ext cx="2394678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assigned request</a:t>
            </a:r>
          </a:p>
        </p:txBody>
      </p:sp>
      <p:sp>
        <p:nvSpPr>
          <p:cNvPr id="24" name="Oval 23"/>
          <p:cNvSpPr/>
          <p:nvPr/>
        </p:nvSpPr>
        <p:spPr>
          <a:xfrm>
            <a:off x="152400" y="3660173"/>
            <a:ext cx="2074012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repair/ rental</a:t>
            </a:r>
          </a:p>
        </p:txBody>
      </p:sp>
      <p:sp>
        <p:nvSpPr>
          <p:cNvPr id="25" name="Oval 24"/>
          <p:cNvSpPr/>
          <p:nvPr/>
        </p:nvSpPr>
        <p:spPr>
          <a:xfrm>
            <a:off x="5985933" y="3748393"/>
            <a:ext cx="2108200" cy="533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Manage repair/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9185" y="3169520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86231" y="279664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37863" y="6326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95138" y="17385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89421" y="30743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4877" y="54041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409" y="17907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3"/>
          </p:cNvCxnSpPr>
          <p:nvPr/>
        </p:nvCxnSpPr>
        <p:spPr>
          <a:xfrm flipV="1">
            <a:off x="1489407" y="1734268"/>
            <a:ext cx="440943" cy="32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2"/>
          </p:cNvCxnSpPr>
          <p:nvPr/>
        </p:nvCxnSpPr>
        <p:spPr>
          <a:xfrm flipV="1">
            <a:off x="1872084" y="2255893"/>
            <a:ext cx="484634" cy="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7" idx="2"/>
          </p:cNvCxnSpPr>
          <p:nvPr/>
        </p:nvCxnSpPr>
        <p:spPr>
          <a:xfrm>
            <a:off x="1832440" y="2887344"/>
            <a:ext cx="235588" cy="121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68278" y="3154061"/>
            <a:ext cx="788440" cy="46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9600" y="3217797"/>
            <a:ext cx="224125" cy="4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5" idx="5"/>
          </p:cNvCxnSpPr>
          <p:nvPr/>
        </p:nvCxnSpPr>
        <p:spPr>
          <a:xfrm flipH="1" flipV="1">
            <a:off x="6484890" y="1685495"/>
            <a:ext cx="73816" cy="216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8" idx="6"/>
          </p:cNvCxnSpPr>
          <p:nvPr/>
        </p:nvCxnSpPr>
        <p:spPr>
          <a:xfrm flipH="1" flipV="1">
            <a:off x="6117546" y="2255893"/>
            <a:ext cx="179746" cy="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9" idx="6"/>
          </p:cNvCxnSpPr>
          <p:nvPr/>
        </p:nvCxnSpPr>
        <p:spPr>
          <a:xfrm flipH="1">
            <a:off x="6102308" y="2789292"/>
            <a:ext cx="198712" cy="161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7"/>
          </p:cNvCxnSpPr>
          <p:nvPr/>
        </p:nvCxnSpPr>
        <p:spPr>
          <a:xfrm flipV="1">
            <a:off x="6083523" y="2885293"/>
            <a:ext cx="361153" cy="54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7061840" y="2730712"/>
            <a:ext cx="163482" cy="974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40314" y="4941829"/>
            <a:ext cx="407357" cy="2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03118" y="5683572"/>
            <a:ext cx="302034" cy="20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1" y="1975446"/>
            <a:ext cx="1552433" cy="7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19876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Search Office - Request Appointment - Create Contract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7" y="1736088"/>
            <a:ext cx="1196625" cy="998367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6" y="5521542"/>
            <a:ext cx="1196624" cy="998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7" y="1736088"/>
            <a:ext cx="1196625" cy="998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5" y="4206777"/>
            <a:ext cx="1303031" cy="9310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14" y="3628908"/>
            <a:ext cx="1220586" cy="122058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5400000" flipV="1">
            <a:off x="860686" y="3471671"/>
            <a:ext cx="112907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0943318" flipV="1">
            <a:off x="2463072" y="3835793"/>
            <a:ext cx="894646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 flipV="1">
            <a:off x="4074120" y="5049908"/>
            <a:ext cx="485333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514031" flipV="1">
            <a:off x="5168560" y="3034926"/>
            <a:ext cx="1127512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-Up Arrow 39"/>
          <p:cNvSpPr/>
          <p:nvPr/>
        </p:nvSpPr>
        <p:spPr>
          <a:xfrm rot="10800000">
            <a:off x="2525041" y="1971590"/>
            <a:ext cx="3583493" cy="1151138"/>
          </a:xfrm>
          <a:prstGeom prst="leftRightUpArrow">
            <a:avLst>
              <a:gd name="adj1" fmla="val 14807"/>
              <a:gd name="adj2" fmla="val 294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424560" flipV="1">
            <a:off x="5175855" y="4089153"/>
            <a:ext cx="1416430" cy="235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64147" y="3047704"/>
            <a:ext cx="148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Choose an office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246638" y="4082512"/>
            <a:ext cx="141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(2) Create appointment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4471" y="5011691"/>
            <a:ext cx="140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(3) Go to appointment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732316" y="3165459"/>
            <a:ext cx="179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Assign to staff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45446" y="1829131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Meet and check office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326589" y="4374317"/>
            <a:ext cx="134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(8) Create Contract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7828" y="265542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104" y="6374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56795" y="26875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3134" y="468945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5240" y="2383421"/>
            <a:ext cx="16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(6) Decide create contract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376492" y="5173679"/>
            <a:ext cx="65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(7)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3" y="3181159"/>
            <a:ext cx="899264" cy="13954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6257" y="44989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  <p:bldP spid="39" grpId="0" animBg="1"/>
      <p:bldP spid="40" grpId="0" animBg="1"/>
      <p:bldP spid="43" grpId="0" animBg="1"/>
      <p:bldP spid="44" grpId="0"/>
      <p:bldP spid="45" grpId="0"/>
      <p:bldP spid="47" grpId="0"/>
      <p:bldP spid="48" grpId="0"/>
      <p:bldP spid="50" grpId="0"/>
      <p:bldP spid="52" grpId="0"/>
      <p:bldP spid="3" grpId="0"/>
      <p:bldP spid="25" grpId="0"/>
      <p:bldP spid="26" grpId="0"/>
      <p:bldP spid="27" grpId="0"/>
      <p:bldP spid="31" grpId="0"/>
      <p:bldP spid="30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Request Office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2242102"/>
            <a:ext cx="1159106" cy="967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02" y="2808231"/>
            <a:ext cx="1057152" cy="20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" y="4063537"/>
            <a:ext cx="1616875" cy="16168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31581" y="3034803"/>
            <a:ext cx="1254897" cy="22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85068" y="2759382"/>
            <a:ext cx="18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(1) Create request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7800" y="3909739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Schedule check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237817" y="5333477"/>
            <a:ext cx="158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Return data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81" y="4126623"/>
            <a:ext cx="1240366" cy="124036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944534" y="4585939"/>
            <a:ext cx="1232187" cy="32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2217" y="435389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email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62563" y="510518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639" y="567203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3613" y="5672031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Customer’s email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7464" y="2205465"/>
            <a:ext cx="1414799" cy="1040338"/>
          </a:xfrm>
          <a:prstGeom prst="rect">
            <a:avLst/>
          </a:prstGeom>
        </p:spPr>
      </p:pic>
      <p:sp>
        <p:nvSpPr>
          <p:cNvPr id="29" name="Curved Down Arrow 28"/>
          <p:cNvSpPr/>
          <p:nvPr/>
        </p:nvSpPr>
        <p:spPr>
          <a:xfrm>
            <a:off x="1665616" y="1753037"/>
            <a:ext cx="5035379" cy="481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574" y="143899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Check request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09637" y="320770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26886" y="3262520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 flipH="1">
            <a:off x="2294265" y="4189767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 flipH="1">
            <a:off x="2345219" y="4830958"/>
            <a:ext cx="1292149" cy="4381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22" grpId="0"/>
      <p:bldP spid="25" grpId="0" animBg="1"/>
      <p:bldP spid="6" grpId="0"/>
      <p:bldP spid="7" grpId="0"/>
      <p:bldP spid="13" grpId="0"/>
      <p:bldP spid="26" grpId="0"/>
      <p:bldP spid="29" grpId="0" animBg="1"/>
      <p:bldP spid="30" grpId="0"/>
      <p:bldP spid="31" grpId="0"/>
      <p:bldP spid="33" grpId="0"/>
      <p:bldP spid="14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Request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Rental/Repair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Defense - Office Rental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2130666"/>
            <a:ext cx="1357505" cy="11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86" y="3874035"/>
            <a:ext cx="1005493" cy="156024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45402" y="5003976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8950" y="54837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8033" y="329007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17586">
            <a:off x="1340271" y="38969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(1) Send request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4" y="4463004"/>
            <a:ext cx="1196624" cy="9983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7432" y="5460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25520" y="46782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(2) Check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1" y="2118684"/>
            <a:ext cx="1196625" cy="9983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34500" y="31208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</a:p>
        </p:txBody>
      </p:sp>
      <p:sp>
        <p:nvSpPr>
          <p:cNvPr id="19" name="TextBox 18"/>
          <p:cNvSpPr txBox="1"/>
          <p:nvPr/>
        </p:nvSpPr>
        <p:spPr>
          <a:xfrm rot="19621580">
            <a:off x="5183220" y="4141612"/>
            <a:ext cx="105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(3) Assign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 rot="1710192">
            <a:off x="2169978" y="342839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(4) Send SMS</a:t>
            </a:r>
          </a:p>
        </p:txBody>
      </p:sp>
      <p:sp>
        <p:nvSpPr>
          <p:cNvPr id="6" name="Left-Right-Up Arrow 5"/>
          <p:cNvSpPr/>
          <p:nvPr/>
        </p:nvSpPr>
        <p:spPr>
          <a:xfrm rot="10800000">
            <a:off x="2114923" y="2597788"/>
            <a:ext cx="3817256" cy="856293"/>
          </a:xfrm>
          <a:prstGeom prst="leftRightUpArrow">
            <a:avLst>
              <a:gd name="adj1" fmla="val 1809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44747">
            <a:off x="1956897" y="3858435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50526">
            <a:off x="4878636" y="3969292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733738">
            <a:off x="4318928" y="3550833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(5) Accept/Reject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79903" y="2206672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(6) Meet 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3247" y="2270917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Accept/Reject</a:t>
            </a:r>
          </a:p>
        </p:txBody>
      </p:sp>
      <p:sp>
        <p:nvSpPr>
          <p:cNvPr id="24" name="Right Arrow 23"/>
          <p:cNvSpPr/>
          <p:nvPr/>
        </p:nvSpPr>
        <p:spPr>
          <a:xfrm rot="12648485">
            <a:off x="2111366" y="3638608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776888">
            <a:off x="4721987" y="3756304"/>
            <a:ext cx="1281167" cy="30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99793" y="316311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(7) Done</a:t>
            </a:r>
          </a:p>
        </p:txBody>
      </p:sp>
    </p:spTree>
    <p:extLst>
      <p:ext uri="{BB962C8B-B14F-4D97-AF65-F5344CB8AC3E}">
        <p14:creationId xmlns:p14="http://schemas.microsoft.com/office/powerpoint/2010/main" val="349262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31" grpId="0"/>
      <p:bldP spid="28" grpId="0"/>
      <p:bldP spid="35" grpId="0"/>
      <p:bldP spid="41" grpId="0"/>
      <p:bldP spid="17" grpId="0"/>
      <p:bldP spid="19" grpId="0"/>
      <p:bldP spid="21" grpId="0"/>
      <p:bldP spid="6" grpId="0" animBg="1"/>
      <p:bldP spid="26" grpId="0" animBg="1"/>
      <p:bldP spid="27" grpId="0" animBg="1"/>
      <p:bldP spid="29" grpId="0"/>
      <p:bldP spid="30" grpId="0"/>
      <p:bldP spid="32" grpId="0"/>
      <p:bldP spid="24" grpId="0" animBg="1"/>
      <p:bldP spid="25" grpId="0" animBg="1"/>
      <p:bldP spid="33" grpId="0"/>
    </p:bld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2165</TotalTime>
  <Words>744</Words>
  <Application>Microsoft Office PowerPoint</Application>
  <PresentationFormat>On-screen Show (4:3)</PresentationFormat>
  <Paragraphs>232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Cambria</vt:lpstr>
      <vt:lpstr>Cambria Math</vt:lpstr>
      <vt:lpstr>Symbol</vt:lpstr>
      <vt:lpstr>Tahoma</vt:lpstr>
      <vt:lpstr>Times New Roman</vt:lpstr>
      <vt:lpstr>Trebuchet MS</vt:lpstr>
      <vt:lpstr>Wingdings 3</vt:lpstr>
      <vt:lpstr>Facet</vt:lpstr>
      <vt:lpstr>Office Rental Service</vt:lpstr>
      <vt:lpstr>Contents</vt:lpstr>
      <vt:lpstr>Current Situation </vt:lpstr>
      <vt:lpstr>Proposed Solution </vt:lpstr>
      <vt:lpstr>ORS’s Advantage</vt:lpstr>
      <vt:lpstr>Proposed Solution </vt:lpstr>
      <vt:lpstr>Project Features  Search Office - Request Appointment - Create Contract</vt:lpstr>
      <vt:lpstr>Project Features  Request Office</vt:lpstr>
      <vt:lpstr>Project Features  Request Rental/Repair</vt:lpstr>
      <vt:lpstr>Project Features  Extend and Return contract</vt:lpstr>
      <vt:lpstr>Project Features  Management</vt:lpstr>
      <vt:lpstr>Project Features  Management</vt:lpstr>
      <vt:lpstr>Pros and Cons</vt:lpstr>
      <vt:lpstr>Pros and Cons</vt:lpstr>
      <vt:lpstr>Future Development  </vt:lpstr>
      <vt:lpstr>Q&amp;A</vt:lpstr>
      <vt:lpstr>K-Means Algorithm</vt:lpstr>
      <vt:lpstr>K-Means Algorithm</vt:lpstr>
      <vt:lpstr>K-Means Algorithm</vt:lpstr>
      <vt:lpstr>KNN Algorithm</vt:lpstr>
      <vt:lpstr>Suggest Schedule</vt:lpstr>
      <vt:lpstr>Thanks for your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Rental Service</dc:title>
  <dc:creator>xps</dc:creator>
  <cp:lastModifiedBy>Tiến Lê</cp:lastModifiedBy>
  <cp:revision>65</cp:revision>
  <dcterms:created xsi:type="dcterms:W3CDTF">2015-08-02T08:20:05Z</dcterms:created>
  <dcterms:modified xsi:type="dcterms:W3CDTF">2015-08-20T07:21:16Z</dcterms:modified>
</cp:coreProperties>
</file>